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62"/>
  </p:notesMasterIdLst>
  <p:sldIdLst>
    <p:sldId id="256" r:id="rId4"/>
    <p:sldId id="856" r:id="rId5"/>
    <p:sldId id="955" r:id="rId6"/>
    <p:sldId id="583" r:id="rId7"/>
    <p:sldId id="584" r:id="rId8"/>
    <p:sldId id="585" r:id="rId9"/>
    <p:sldId id="586" r:id="rId10"/>
    <p:sldId id="587" r:id="rId11"/>
    <p:sldId id="857" r:id="rId12"/>
    <p:sldId id="446" r:id="rId13"/>
    <p:sldId id="448" r:id="rId14"/>
    <p:sldId id="451" r:id="rId15"/>
    <p:sldId id="449" r:id="rId16"/>
    <p:sldId id="452" r:id="rId17"/>
    <p:sldId id="456" r:id="rId18"/>
    <p:sldId id="458" r:id="rId19"/>
    <p:sldId id="459" r:id="rId20"/>
    <p:sldId id="457" r:id="rId21"/>
    <p:sldId id="460" r:id="rId22"/>
    <p:sldId id="453" r:id="rId23"/>
    <p:sldId id="454" r:id="rId24"/>
    <p:sldId id="461" r:id="rId25"/>
    <p:sldId id="462" r:id="rId26"/>
    <p:sldId id="858" r:id="rId27"/>
    <p:sldId id="447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4" r:id="rId37"/>
    <p:sldId id="475" r:id="rId38"/>
    <p:sldId id="427" r:id="rId39"/>
    <p:sldId id="412" r:id="rId40"/>
    <p:sldId id="413" r:id="rId41"/>
    <p:sldId id="414" r:id="rId42"/>
    <p:sldId id="441" r:id="rId43"/>
    <p:sldId id="415" r:id="rId44"/>
    <p:sldId id="417" r:id="rId45"/>
    <p:sldId id="419" r:id="rId46"/>
    <p:sldId id="420" r:id="rId47"/>
    <p:sldId id="442" r:id="rId48"/>
    <p:sldId id="950" r:id="rId49"/>
    <p:sldId id="416" r:id="rId50"/>
    <p:sldId id="421" r:id="rId51"/>
    <p:sldId id="418" r:id="rId52"/>
    <p:sldId id="428" r:id="rId53"/>
    <p:sldId id="423" r:id="rId54"/>
    <p:sldId id="424" r:id="rId55"/>
    <p:sldId id="425" r:id="rId56"/>
    <p:sldId id="443" r:id="rId57"/>
    <p:sldId id="951" r:id="rId58"/>
    <p:sldId id="952" r:id="rId59"/>
    <p:sldId id="953" r:id="rId60"/>
    <p:sldId id="95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0748"/>
  </p:normalViewPr>
  <p:slideViewPr>
    <p:cSldViewPr snapToGrid="0" snapToObjects="1">
      <p:cViewPr varScale="1">
        <p:scale>
          <a:sx n="167" d="100"/>
          <a:sy n="167" d="100"/>
        </p:scale>
        <p:origin x="3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8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8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6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1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5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4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88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northwestern.edu/hartline/eecs-497-peer-grading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10</a:t>
            </a:r>
            <a:br>
              <a:rPr lang="en-US" sz="4000" dirty="0"/>
            </a:br>
            <a:r>
              <a:rPr lang="en-US" sz="4000" dirty="0"/>
              <a:t>Incentive Design: Badges and Attention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40C4-5BE6-E348-92DC-7F025EAE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as Incentives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B210-7940-1144-812D-99830C5CF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Steering User Behavior with Badges. Anderson et al. WWW 2013.</a:t>
            </a:r>
          </a:p>
        </p:txBody>
      </p:sp>
    </p:spTree>
    <p:extLst>
      <p:ext uri="{BB962C8B-B14F-4D97-AF65-F5344CB8AC3E}">
        <p14:creationId xmlns:p14="http://schemas.microsoft.com/office/powerpoint/2010/main" val="211631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94A7-D6EB-1845-9BCD-A5BB0C13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C75E5-C2A5-2D43-B1AA-BAC0083E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you ever been incentivized by badges? </a:t>
            </a:r>
            <a:br>
              <a:rPr lang="en-US" dirty="0"/>
            </a:br>
            <a:r>
              <a:rPr lang="en-US" dirty="0"/>
              <a:t>Share your experience with other students.</a:t>
            </a:r>
          </a:p>
          <a:p>
            <a:endParaRPr lang="en-US" dirty="0"/>
          </a:p>
          <a:p>
            <a:r>
              <a:rPr lang="en-US" dirty="0"/>
              <a:t>Discuss on whether those badges can be designed better? Try to more </a:t>
            </a:r>
            <a:r>
              <a:rPr lang="en-US" dirty="0">
                <a:solidFill>
                  <a:schemeClr val="accent1"/>
                </a:solidFill>
              </a:rPr>
              <a:t>formally</a:t>
            </a:r>
            <a:r>
              <a:rPr lang="en-US" dirty="0"/>
              <a:t> describe the aspects of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and define what you mean by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of this as a practice to ”model” the world that you care about. </a:t>
            </a:r>
          </a:p>
        </p:txBody>
      </p:sp>
    </p:spTree>
    <p:extLst>
      <p:ext uri="{BB962C8B-B14F-4D97-AF65-F5344CB8AC3E}">
        <p14:creationId xmlns:p14="http://schemas.microsoft.com/office/powerpoint/2010/main" val="273545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CCAD-474C-EB48-ABDA-DFB7873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AAD0-9D96-794C-8031-10E619E0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Focus on threshold badges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Representation of threshold badges:</a:t>
            </a:r>
          </a:p>
          <a:p>
            <a:pPr lvl="1"/>
            <a:r>
              <a:rPr lang="en-US" dirty="0"/>
              <a:t>Earn a badge for “taking an action K times”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78" y="2416958"/>
            <a:ext cx="5883031" cy="775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465" y="3227990"/>
            <a:ext cx="9629335" cy="16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CCAD-474C-EB48-ABDA-DFB78730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as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6AAD0-9D96-794C-8031-10E619E0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64911" cy="5032375"/>
          </a:xfrm>
        </p:spPr>
        <p:txBody>
          <a:bodyPr>
            <a:normAutofit/>
          </a:bodyPr>
          <a:lstStyle/>
          <a:p>
            <a:r>
              <a:rPr lang="en-US" dirty="0"/>
              <a:t>Key elements in modeling incentives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 </a:t>
            </a:r>
            <a:r>
              <a:rPr lang="en-US" dirty="0">
                <a:solidFill>
                  <a:schemeClr val="accent1"/>
                </a:solidFill>
              </a:rPr>
              <a:t>Action space, Payoff</a:t>
            </a:r>
          </a:p>
          <a:p>
            <a:pPr lvl="1"/>
            <a:endParaRPr lang="en-US" dirty="0"/>
          </a:p>
          <a:p>
            <a:r>
              <a:rPr lang="en-US" dirty="0"/>
              <a:t>One naïve model for threshold badges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Only single user since there is no user interaction in threshold badges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Action space</a:t>
            </a:r>
            <a:r>
              <a:rPr lang="en-US" dirty="0"/>
              <a:t>: # actions the user decides to take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Payoff:  </a:t>
            </a:r>
            <a:r>
              <a:rPr lang="en-US" dirty="0"/>
              <a:t>Utility( </a:t>
            </a:r>
            <a:r>
              <a:rPr lang="en-US" dirty="0" err="1"/>
              <a:t>HasBadge</a:t>
            </a:r>
            <a:r>
              <a:rPr lang="en-US" dirty="0"/>
              <a:t>(# actions) ) - Cost(# actions)</a:t>
            </a:r>
          </a:p>
          <a:p>
            <a:endParaRPr lang="en-US" sz="200" dirty="0"/>
          </a:p>
          <a:p>
            <a:r>
              <a:rPr lang="en-US" dirty="0"/>
              <a:t>Model prediction: Users take actions that maximizes payoff</a:t>
            </a:r>
          </a:p>
          <a:p>
            <a:endParaRPr lang="en-US" sz="200" dirty="0"/>
          </a:p>
          <a:p>
            <a:r>
              <a:rPr lang="en-US" dirty="0"/>
              <a:t>This model helps answer some questions but not others</a:t>
            </a:r>
          </a:p>
          <a:p>
            <a:pPr lvl="1"/>
            <a:r>
              <a:rPr lang="en-US" dirty="0"/>
              <a:t>What can this model tell us?</a:t>
            </a:r>
          </a:p>
        </p:txBody>
      </p:sp>
    </p:spTree>
    <p:extLst>
      <p:ext uri="{BB962C8B-B14F-4D97-AF65-F5344CB8AC3E}">
        <p14:creationId xmlns:p14="http://schemas.microsoft.com/office/powerpoint/2010/main" val="39165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A1DE4C-0350-8641-B13A-720B44308487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347BC-D620-484C-A44A-E0AB7A5C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9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(Action)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Interactions between different types of actions.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Introduce action types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the “life action”</a:t>
                </a:r>
              </a:p>
              <a:p>
                <a:endParaRPr lang="en-US" dirty="0"/>
              </a:p>
              <a:p>
                <a:r>
                  <a:rPr lang="en-US" dirty="0"/>
                  <a:t>Sequential decision making instead of one-shot decision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User history is summarized in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# times actions of 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has been taken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r>
                  <a:rPr lang="en-US" dirty="0"/>
                  <a:t>The user can only take one (mixed) action at a time</a:t>
                </a:r>
                <a:br>
                  <a:rPr lang="en-US" dirty="0"/>
                </a:br>
                <a:r>
                  <a:rPr lang="en-US" dirty="0"/>
                  <a:t>User policy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dirty="0"/>
                  <a:t>: given history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, the prob. distribution over action types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(Payoff)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Cost of actions</a:t>
                </a:r>
              </a:p>
              <a:p>
                <a:pPr marL="457200" lvl="1" indent="0">
                  <a:buNone/>
                </a:pPr>
                <a:r>
                  <a:rPr lang="en-US" dirty="0"/>
                  <a:t>User have a preferred (mixed) action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Cost for take action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distance to the preferred action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Utility for obtaining badges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Value of the badge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accent2"/>
                    </a:solidFill>
                  </a:rPr>
                  <a:t>(assume this is given)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Indicator function of whether the badge is obtained 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history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qualify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badge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 b="-4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607B-D598-7742-9C67-A3497E1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Badges (Payoff)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Discounted future payoff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payoff in the next round is discounted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Users aim to choose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DCA6C-D33E-1F47-BA81-75B2CCB3A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439F9D6-6532-2445-9E8A-451B40A6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02" y="3154191"/>
            <a:ext cx="7044281" cy="1190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62373-7474-AA44-B31A-A5A4EC796D43}"/>
              </a:ext>
            </a:extLst>
          </p:cNvPr>
          <p:cNvSpPr txBox="1"/>
          <p:nvPr/>
        </p:nvSpPr>
        <p:spPr>
          <a:xfrm>
            <a:off x="240632" y="4889777"/>
            <a:ext cx="3647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Payoff from current badges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6DBB31-4FD5-EA4C-9870-E06F1A665557}"/>
              </a:ext>
            </a:extLst>
          </p:cNvPr>
          <p:cNvCxnSpPr>
            <a:cxnSpLocks/>
          </p:cNvCxnSpPr>
          <p:nvPr/>
        </p:nvCxnSpPr>
        <p:spPr>
          <a:xfrm flipH="1">
            <a:off x="2261937" y="4209464"/>
            <a:ext cx="1475874" cy="68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E67D67-A910-0E4E-8B9F-A44C4D4F4C19}"/>
              </a:ext>
            </a:extLst>
          </p:cNvPr>
          <p:cNvCxnSpPr>
            <a:cxnSpLocks/>
          </p:cNvCxnSpPr>
          <p:nvPr/>
        </p:nvCxnSpPr>
        <p:spPr>
          <a:xfrm>
            <a:off x="5988279" y="4188742"/>
            <a:ext cx="0" cy="116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BB68C4-90AD-C648-9078-22CAF6F0E613}"/>
              </a:ext>
            </a:extLst>
          </p:cNvPr>
          <p:cNvSpPr txBox="1"/>
          <p:nvPr/>
        </p:nvSpPr>
        <p:spPr>
          <a:xfrm>
            <a:off x="3888105" y="5435321"/>
            <a:ext cx="5331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Payoff from “future” badges from actions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B005E2-1D79-DE4E-B4CC-DC7C9BA5DCBB}"/>
              </a:ext>
            </a:extLst>
          </p:cNvPr>
          <p:cNvCxnSpPr>
            <a:cxnSpLocks/>
          </p:cNvCxnSpPr>
          <p:nvPr/>
        </p:nvCxnSpPr>
        <p:spPr>
          <a:xfrm>
            <a:off x="8210111" y="4122139"/>
            <a:ext cx="562372" cy="64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155F50-AADF-E746-9A87-F6AF736750F0}"/>
              </a:ext>
            </a:extLst>
          </p:cNvPr>
          <p:cNvSpPr txBox="1"/>
          <p:nvPr/>
        </p:nvSpPr>
        <p:spPr>
          <a:xfrm>
            <a:off x="8012723" y="4850516"/>
            <a:ext cx="1898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Cost of 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C85D4-FE53-994E-8F45-08B3D148CB5E}"/>
              </a:ext>
            </a:extLst>
          </p:cNvPr>
          <p:cNvSpPr txBox="1"/>
          <p:nvPr/>
        </p:nvSpPr>
        <p:spPr>
          <a:xfrm>
            <a:off x="631923" y="6334780"/>
            <a:ext cx="11117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Think about what actions users will take if we believe this model is correct?</a:t>
            </a:r>
          </a:p>
        </p:txBody>
      </p:sp>
    </p:spTree>
    <p:extLst>
      <p:ext uri="{BB962C8B-B14F-4D97-AF65-F5344CB8AC3E}">
        <p14:creationId xmlns:p14="http://schemas.microsoft.com/office/powerpoint/2010/main" val="422198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6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DFA5-8C9A-A845-B9F6-8A4D4D7A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DE4E-276B-AA41-975F-C13C2EE3C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947" y="2141537"/>
            <a:ext cx="6063915" cy="4351338"/>
          </a:xfrm>
        </p:spPr>
        <p:txBody>
          <a:bodyPr/>
          <a:lstStyle/>
          <a:p>
            <a:r>
              <a:rPr lang="en-US" dirty="0"/>
              <a:t>More sensitive to badges when closer to obtaining it.</a:t>
            </a:r>
          </a:p>
          <a:p>
            <a:endParaRPr lang="en-US" dirty="0"/>
          </a:p>
          <a:p>
            <a:r>
              <a:rPr lang="en-US" dirty="0"/>
              <a:t>Increase the action of one type decrease the others.</a:t>
            </a:r>
          </a:p>
          <a:p>
            <a:endParaRPr lang="en-US" dirty="0"/>
          </a:p>
          <a:p>
            <a:r>
              <a:rPr lang="en-US" dirty="0"/>
              <a:t>The incentive of a badge disappears after obtaining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1C923-B59C-B541-9AF3-DE67C442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2454438"/>
            <a:ext cx="5454316" cy="30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2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0882-4AE0-3C4C-B1F8-14CCC754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1C3A2-41BB-7E4C-8EAD-37927F8D2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86" y="1690688"/>
            <a:ext cx="6542172" cy="47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0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C9CB-CBA7-DF43-A968-F6760230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F33FB-75A5-8B41-9EBE-92144798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Assignment 2: Due this Friday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Assignment 3: Due Oct 13 (Wed)</a:t>
            </a:r>
          </a:p>
          <a:p>
            <a:endParaRPr lang="en-US" dirty="0"/>
          </a:p>
          <a:p>
            <a:r>
              <a:rPr lang="en-US" dirty="0"/>
              <a:t>Project milestone 1: Due Oct 15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/>
              <a:t>Formalize your research question and approaches,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/>
              <a:t>Include a </a:t>
            </a:r>
            <a:r>
              <a:rPr lang="en-US" dirty="0">
                <a:solidFill>
                  <a:schemeClr val="accent2"/>
                </a:solidFill>
              </a:rPr>
              <a:t>timeline</a:t>
            </a:r>
            <a:r>
              <a:rPr lang="en-US" dirty="0"/>
              <a:t> (weekly or biweekly) on what you plan to do</a:t>
            </a:r>
          </a:p>
          <a:p>
            <a:pPr lvl="3"/>
            <a:r>
              <a:rPr lang="en-US" dirty="0"/>
              <a:t>Nov 2: Midterm Project Pitch</a:t>
            </a:r>
          </a:p>
          <a:p>
            <a:pPr lvl="3"/>
            <a:r>
              <a:rPr lang="en-US" dirty="0"/>
              <a:t>Nov 5: Milestone 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9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Evidence from Stack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C25D0-4FA5-3B41-BACB-27ABD079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47" y="1915175"/>
            <a:ext cx="4987753" cy="575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04839-DF1A-1840-B68F-AB4E00D7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910" y="1825625"/>
            <a:ext cx="1752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7DF680-3624-3544-806B-3A5C2740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05" y="2845908"/>
            <a:ext cx="4208826" cy="2922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1281F-580E-9A4C-B5ED-B8EAEA5C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71" y="2845908"/>
            <a:ext cx="4553729" cy="30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How to optimally design the badges? </a:t>
            </a:r>
          </a:p>
          <a:p>
            <a:r>
              <a:rPr lang="en-US" dirty="0"/>
              <a:t>Single threshold badge: what is the optimal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04CDA-B717-9141-BC5D-A53A1C99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84" y="2696327"/>
            <a:ext cx="5973011" cy="3158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996EBF-0235-4740-873B-1AA656BEAD6B}"/>
              </a:ext>
            </a:extLst>
          </p:cNvPr>
          <p:cNvSpPr txBox="1"/>
          <p:nvPr/>
        </p:nvSpPr>
        <p:spPr>
          <a:xfrm>
            <a:off x="1541681" y="5990068"/>
            <a:ext cx="8661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The paper discusses more design questions, but be careful on what the model/evidence really captures.</a:t>
            </a:r>
          </a:p>
        </p:txBody>
      </p:sp>
    </p:spTree>
    <p:extLst>
      <p:ext uri="{BB962C8B-B14F-4D97-AF65-F5344CB8AC3E}">
        <p14:creationId xmlns:p14="http://schemas.microsoft.com/office/powerpoint/2010/main" val="7836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6044-FE53-2946-A3E2-08D84F09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Badges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04F3-CB5C-3745-AD27-1C83AB08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2901"/>
          </a:xfrm>
        </p:spPr>
        <p:txBody>
          <a:bodyPr>
            <a:normAutofit/>
          </a:bodyPr>
          <a:lstStyle/>
          <a:p>
            <a:r>
              <a:rPr lang="en-US" dirty="0"/>
              <a:t>Requires a “sustained” performance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Associates with quality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more …(e.g., requires competition)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AB670-6A88-C149-A1F1-0EA1A77BF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89" y="2432107"/>
            <a:ext cx="8758362" cy="155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08E5F-E72C-D647-A29B-87CA9B70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89" y="4943924"/>
            <a:ext cx="5803232" cy="9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D60B9-5FA7-8947-AFC2-2B621D37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3CCA-F227-6B49-BA3A-37A74B4B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Connections to gamification, social status, and reputation systems.</a:t>
            </a:r>
          </a:p>
          <a:p>
            <a:endParaRPr lang="en-US" dirty="0"/>
          </a:p>
          <a:p>
            <a:r>
              <a:rPr lang="en-US" dirty="0"/>
              <a:t>For all these modeling work, try to always remind yourself what the settings/assumptions are, and consider when/whether they might be useful.</a:t>
            </a:r>
          </a:p>
          <a:p>
            <a:endParaRPr lang="en-US" dirty="0"/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7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3639-DB14-4146-B767-A168627D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BBEF-2763-7E46-90B0-B7635718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Have you ever been incentivized by badges? Share your experience with other students.</a:t>
            </a:r>
          </a:p>
          <a:p>
            <a:endParaRPr lang="en-US" dirty="0"/>
          </a:p>
          <a:p>
            <a:r>
              <a:rPr lang="en-US" dirty="0"/>
              <a:t>Discuss on whether those badges can be designed better? Try to more </a:t>
            </a:r>
            <a:r>
              <a:rPr lang="en-US" dirty="0">
                <a:solidFill>
                  <a:schemeClr val="accent1"/>
                </a:solidFill>
              </a:rPr>
              <a:t>formally</a:t>
            </a:r>
            <a:r>
              <a:rPr lang="en-US" dirty="0"/>
              <a:t> describe the aspects of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and define what you mean by </a:t>
            </a:r>
            <a:r>
              <a:rPr lang="en-US" dirty="0">
                <a:solidFill>
                  <a:schemeClr val="accent1"/>
                </a:solidFill>
              </a:rPr>
              <a:t>better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Think of this as a practice to ”model” the world that you care about. </a:t>
            </a:r>
          </a:p>
          <a:p>
            <a:endParaRPr lang="en-US" dirty="0"/>
          </a:p>
          <a:p>
            <a:r>
              <a:rPr lang="en-US" dirty="0"/>
              <a:t>What additional features/perspectives do you think are the most interesting/important next questions to ask for badge design?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77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B88D-4C39-F44A-B02A-798D53591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as Incentives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A905-330E-2D41-A3CC-766075454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39450" cy="1500187"/>
          </a:xfrm>
        </p:spPr>
        <p:txBody>
          <a:bodyPr/>
          <a:lstStyle/>
          <a:p>
            <a:r>
              <a:rPr lang="en-US" dirty="0"/>
              <a:t>Incentivizing High-Quality User-Generated Content. Ghosh and McAfee. WWW 2011.</a:t>
            </a:r>
          </a:p>
        </p:txBody>
      </p:sp>
    </p:spTree>
    <p:extLst>
      <p:ext uri="{BB962C8B-B14F-4D97-AF65-F5344CB8AC3E}">
        <p14:creationId xmlns:p14="http://schemas.microsoft.com/office/powerpoint/2010/main" val="383934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553D-94A4-054D-B519-D86B910A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User-Generated Content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511A1-0CB0-2345-821A-55C22CEB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is generated by users instead the platform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Why</a:t>
            </a:r>
            <a:r>
              <a:rPr lang="en-US" dirty="0"/>
              <a:t> do people post content on YouTube, Instagram, Quora?</a:t>
            </a:r>
          </a:p>
        </p:txBody>
      </p:sp>
      <p:pic>
        <p:nvPicPr>
          <p:cNvPr id="1028" name="Picture 4" descr="How YouTube Works - Product Features, Responsibility, &amp;amp; Impact">
            <a:extLst>
              <a:ext uri="{FF2B5EF4-FFF2-40B4-BE49-F238E27FC236}">
                <a16:creationId xmlns:a16="http://schemas.microsoft.com/office/drawing/2014/main" id="{E99DA399-83CB-DE41-9836-22A194CB0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634253"/>
            <a:ext cx="2138680" cy="11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gram: A guide for parents">
            <a:extLst>
              <a:ext uri="{FF2B5EF4-FFF2-40B4-BE49-F238E27FC236}">
                <a16:creationId xmlns:a16="http://schemas.microsoft.com/office/drawing/2014/main" id="{42B4E44A-9EAF-E94E-B179-8FA5E4AD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80" y="2730499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Quora">
            <a:extLst>
              <a:ext uri="{FF2B5EF4-FFF2-40B4-BE49-F238E27FC236}">
                <a16:creationId xmlns:a16="http://schemas.microsoft.com/office/drawing/2014/main" id="{F5A73BD2-4024-3B4A-A2EC-D782432D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7" y="2544613"/>
            <a:ext cx="2667565" cy="140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960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D929-B21F-FC4B-B205-72DEA07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One of the Major Incentives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2FDDB-FB58-0A47-97E8-65D7E4031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24411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Psychological motivation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Probably more importantly,</a:t>
            </a:r>
            <a:br>
              <a:rPr lang="en-US" dirty="0"/>
            </a:br>
            <a:r>
              <a:rPr lang="en-US" dirty="0"/>
              <a:t>Attention =&gt; Money (e.g., through advertisements)</a:t>
            </a:r>
          </a:p>
          <a:p>
            <a:endParaRPr lang="en-US" sz="1500" dirty="0"/>
          </a:p>
          <a:p>
            <a:r>
              <a:rPr lang="en-US" dirty="0"/>
              <a:t>Platforms have huge power on influencing which content will receive more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3F8D-76E0-AF42-8362-5C8FC9C0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64" y="2350269"/>
            <a:ext cx="1809607" cy="1809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0EC1D-B355-894A-95B7-D90A4B97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47" y="2588263"/>
            <a:ext cx="3325811" cy="1333617"/>
          </a:xfrm>
          <a:prstGeom prst="rect">
            <a:avLst/>
          </a:prstGeom>
        </p:spPr>
      </p:pic>
      <p:pic>
        <p:nvPicPr>
          <p:cNvPr id="2050" name="Picture 2" descr="See how long it takes the world&amp;#39;s highest paid YouTubers to earn your  annual salary / Digital Information World">
            <a:extLst>
              <a:ext uri="{FF2B5EF4-FFF2-40B4-BE49-F238E27FC236}">
                <a16:creationId xmlns:a16="http://schemas.microsoft.com/office/drawing/2014/main" id="{0663C1E6-F178-5C43-9891-AC50744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863" y="2682240"/>
            <a:ext cx="3431823" cy="265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7CB300-2A90-B540-9923-A89D812ED6CE}"/>
              </a:ext>
            </a:extLst>
          </p:cNvPr>
          <p:cNvSpPr txBox="1"/>
          <p:nvPr/>
        </p:nvSpPr>
        <p:spPr>
          <a:xfrm>
            <a:off x="8569862" y="5335331"/>
            <a:ext cx="3431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www.digitalinformationworld.com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/2020/03/you-vs-the-world-s-highest-paid-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youtubers.html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30A4-1D7D-3448-9D7E-A343E61F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41" y="1603333"/>
            <a:ext cx="11257821" cy="3252036"/>
          </a:xfrm>
        </p:spPr>
        <p:txBody>
          <a:bodyPr>
            <a:noAutofit/>
          </a:bodyPr>
          <a:lstStyle/>
          <a:p>
            <a:r>
              <a:rPr lang="en-US" sz="3200" dirty="0"/>
              <a:t>Assuming </a:t>
            </a:r>
            <a:r>
              <a:rPr lang="en-US" sz="3200" dirty="0">
                <a:solidFill>
                  <a:schemeClr val="accent1"/>
                </a:solidFill>
              </a:rPr>
              <a:t>attention</a:t>
            </a:r>
            <a:r>
              <a:rPr lang="en-US" sz="3200" dirty="0"/>
              <a:t> is the main motivation for contributors, how should the platform design their </a:t>
            </a:r>
            <a:r>
              <a:rPr lang="en-US" sz="3200" dirty="0">
                <a:solidFill>
                  <a:schemeClr val="accent1"/>
                </a:solidFill>
              </a:rPr>
              <a:t>content displaying algorithm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1085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7517-C34C-8642-9827-38E34E2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Attention as Incentive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79F30-0ED4-A94C-BD6D-A743F69DF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959" cy="52283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Players</a:t>
                </a:r>
                <a:r>
                  <a:rPr lang="en-US" dirty="0"/>
                  <a:t>: Platform, Users</a:t>
                </a:r>
              </a:p>
              <a:p>
                <a:endParaRPr lang="en-US" sz="2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Actions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Extensive-form game: the platform takes action first, then users take actions</a:t>
                </a:r>
              </a:p>
              <a:p>
                <a:pPr lvl="1"/>
                <a:r>
                  <a:rPr lang="en-US" dirty="0"/>
                  <a:t>Platform: Content displaying mechanism</a:t>
                </a:r>
              </a:p>
              <a:p>
                <a:pPr lvl="1"/>
                <a:r>
                  <a:rPr lang="en-US" dirty="0"/>
                  <a:t>Users: quality of the contributed content</a:t>
                </a:r>
              </a:p>
              <a:p>
                <a:pPr lvl="2"/>
                <a:r>
                  <a:rPr lang="en-US" dirty="0"/>
                  <a:t>Simplification: Quality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viewers will like the content</a:t>
                </a:r>
              </a:p>
              <a:p>
                <a:pPr lvl="2"/>
                <a:r>
                  <a:rPr lang="en-US" dirty="0"/>
                  <a:t>Higher cost to generate better-quality content</a:t>
                </a:r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Payoff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Platform: some function of the quality of all content on the platform</a:t>
                </a:r>
              </a:p>
              <a:p>
                <a:pPr lvl="1"/>
                <a:r>
                  <a:rPr lang="en-US" dirty="0"/>
                  <a:t>Users: Utility(# views(quality)) – Cost(quality)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Solving the equilibrium (everyone is taking the best-response action)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479F30-0ED4-A94C-BD6D-A743F69DF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959" cy="5228319"/>
              </a:xfrm>
              <a:blipFill>
                <a:blip r:embed="rId2"/>
                <a:stretch>
                  <a:fillRect l="-92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3D87516-560B-1340-91A9-2CFA50BD57C2}"/>
              </a:ext>
            </a:extLst>
          </p:cNvPr>
          <p:cNvSpPr/>
          <p:nvPr/>
        </p:nvSpPr>
        <p:spPr>
          <a:xfrm>
            <a:off x="9960838" y="7372883"/>
            <a:ext cx="3272589" cy="10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/>
              <a:t>Common assumptions:</a:t>
            </a:r>
          </a:p>
          <a:p>
            <a:r>
              <a:rPr lang="en-US" dirty="0"/>
              <a:t>Utility is concave/submodular</a:t>
            </a:r>
          </a:p>
          <a:p>
            <a:r>
              <a:rPr lang="en-US" dirty="0"/>
              <a:t>Cost is convex/</a:t>
            </a:r>
            <a:r>
              <a:rPr lang="en-US" dirty="0" err="1"/>
              <a:t>supermodular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0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97FC-32F2-6A46-828D-E4E22D92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Review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9F60-68F9-434F-BB95-FAD07655F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book-keeping purposes, if you are the presenters of the lecture, please answer a single question for the review of your lecture.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FB74-272B-D24F-B380-AEEF2B1C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30" y="3348028"/>
            <a:ext cx="6567170" cy="28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40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C468-FE33-7A42-A519-66295870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Settings/Assumptions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5F77-C4E2-5F49-AAB1-325A6D01A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2938" cy="4351338"/>
          </a:xfrm>
        </p:spPr>
        <p:txBody>
          <a:bodyPr/>
          <a:lstStyle/>
          <a:p>
            <a:r>
              <a:rPr lang="en-US" dirty="0"/>
              <a:t>The platform aims to allocate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 views to </a:t>
            </a:r>
            <a:r>
              <a:rPr lang="en-US" dirty="0">
                <a:solidFill>
                  <a:schemeClr val="accent1"/>
                </a:solidFill>
              </a:rPr>
              <a:t>K</a:t>
            </a:r>
            <a:r>
              <a:rPr lang="en-US" dirty="0"/>
              <a:t> contributors</a:t>
            </a:r>
            <a:br>
              <a:rPr lang="en-US" dirty="0"/>
            </a:br>
            <a:r>
              <a:rPr lang="en-US" dirty="0"/>
              <a:t>(assuming viewers just read/watch whatever the platform recommends)</a:t>
            </a:r>
          </a:p>
          <a:p>
            <a:endParaRPr lang="en-US" dirty="0"/>
          </a:p>
          <a:p>
            <a:r>
              <a:rPr lang="en-US" dirty="0"/>
              <a:t>Extensive-form game</a:t>
            </a:r>
          </a:p>
          <a:p>
            <a:pPr marL="457200" lvl="1" indent="0">
              <a:buNone/>
            </a:pPr>
            <a:r>
              <a:rPr lang="en-US" dirty="0"/>
              <a:t>1. The platform announces her allocation mechanism</a:t>
            </a:r>
          </a:p>
          <a:p>
            <a:pPr marL="457200" lvl="1" indent="0">
              <a:buNone/>
            </a:pPr>
            <a:r>
              <a:rPr lang="en-US" dirty="0"/>
              <a:t>2. K contributors </a:t>
            </a:r>
            <a:r>
              <a:rPr lang="en-US" dirty="0">
                <a:solidFill>
                  <a:schemeClr val="accent1"/>
                </a:solidFill>
              </a:rPr>
              <a:t>simultaneously</a:t>
            </a:r>
            <a:r>
              <a:rPr lang="en-US" dirty="0"/>
              <a:t> decide on the 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 of their contributions</a:t>
            </a:r>
          </a:p>
          <a:p>
            <a:pPr marL="457200" lvl="1" indent="0">
              <a:buNone/>
            </a:pPr>
            <a:r>
              <a:rPr lang="en-US" dirty="0"/>
              <a:t>	     </a:t>
            </a:r>
          </a:p>
          <a:p>
            <a:pPr marL="457200" lvl="1" indent="0">
              <a:buNone/>
            </a:pPr>
            <a:r>
              <a:rPr lang="en-US" dirty="0"/>
              <a:t>	 Each contributor aims at  maximizing Utility(# views(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)) – Cost(</a:t>
            </a:r>
            <a:r>
              <a:rPr lang="en-US" dirty="0">
                <a:solidFill>
                  <a:schemeClr val="accent1"/>
                </a:solidFill>
              </a:rPr>
              <a:t>quality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9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C3C-C418-DC41-9990-24C8F60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6AA37-5E98-3F4A-A32B-3AC5C5FD1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Random: randomly allocating </a:t>
                </a:r>
                <a:r>
                  <a:rPr lang="en-US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/>
                  <a:t> views to </a:t>
                </a:r>
                <a:r>
                  <a:rPr lang="en-US" dirty="0">
                    <a:solidFill>
                      <a:schemeClr val="accent1"/>
                    </a:solidFill>
                  </a:rPr>
                  <a:t>K</a:t>
                </a:r>
                <a:r>
                  <a:rPr lang="en-US" dirty="0"/>
                  <a:t> content</a:t>
                </a:r>
              </a:p>
              <a:p>
                <a:endParaRPr lang="en-US" dirty="0"/>
              </a:p>
              <a:p>
                <a:r>
                  <a:rPr lang="en-US" dirty="0"/>
                  <a:t>Proportional mechanism: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quality of the </a:t>
                </a:r>
                <a:r>
                  <a:rPr lang="en-US" dirty="0">
                    <a:solidFill>
                      <a:schemeClr val="accent1"/>
                    </a:solidFill>
                  </a:rPr>
                  <a:t>K</a:t>
                </a:r>
                <a:r>
                  <a:rPr lang="en-US" dirty="0"/>
                  <a:t> content </a:t>
                </a:r>
              </a:p>
              <a:p>
                <a:pPr lvl="2"/>
                <a:r>
                  <a:rPr lang="en-US" dirty="0"/>
                  <a:t>(assume </a:t>
                </a:r>
                <a:r>
                  <a:rPr lang="en-US" dirty="0">
                    <a:solidFill>
                      <a:schemeClr val="accent1"/>
                    </a:solidFill>
                  </a:rPr>
                  <a:t>q</a:t>
                </a:r>
                <a:r>
                  <a:rPr lang="en-US" dirty="0"/>
                  <a:t> means the ratio of viewers who like the content)</a:t>
                </a:r>
              </a:p>
              <a:p>
                <a:pPr lvl="1"/>
                <a:r>
                  <a:rPr lang="en-US" dirty="0"/>
                  <a:t>Content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receives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views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Can we do better?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D6AA37-5E98-3F4A-A32B-3AC5C5FD1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282F25-2DA0-A041-8CB5-A01593B5207D}"/>
              </a:ext>
            </a:extLst>
          </p:cNvPr>
          <p:cNvSpPr/>
          <p:nvPr/>
        </p:nvSpPr>
        <p:spPr>
          <a:xfrm>
            <a:off x="4998720" y="623049"/>
            <a:ext cx="6865620" cy="80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What are the outcomes of the mechanism?</a:t>
            </a:r>
            <a:br>
              <a:rPr lang="en-US" sz="2400" dirty="0"/>
            </a:br>
            <a:r>
              <a:rPr lang="en-US" sz="1400" dirty="0"/>
              <a:t>Assumption: Each contributor aims at  maximizing Utility(# views(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)) – Cost(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270564-575F-3F4F-998E-57B8A810F3FA}"/>
              </a:ext>
            </a:extLst>
          </p:cNvPr>
          <p:cNvSpPr/>
          <p:nvPr/>
        </p:nvSpPr>
        <p:spPr>
          <a:xfrm>
            <a:off x="8009823" y="2467646"/>
            <a:ext cx="3023937" cy="563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Flood of bad content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98F7C0-44DB-534D-97A5-B5D53EDD0BAF}"/>
              </a:ext>
            </a:extLst>
          </p:cNvPr>
          <p:cNvSpPr/>
          <p:nvPr/>
        </p:nvSpPr>
        <p:spPr>
          <a:xfrm>
            <a:off x="5943600" y="4562386"/>
            <a:ext cx="5120640" cy="964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Requires good estimate of q</a:t>
            </a:r>
          </a:p>
          <a:p>
            <a:r>
              <a:rPr lang="en-US" sz="2400" dirty="0"/>
              <a:t>Quality converge to a suboptimal value</a:t>
            </a:r>
          </a:p>
        </p:txBody>
      </p:sp>
    </p:spTree>
    <p:extLst>
      <p:ext uri="{BB962C8B-B14F-4D97-AF65-F5344CB8AC3E}">
        <p14:creationId xmlns:p14="http://schemas.microsoft.com/office/powerpoint/2010/main" val="38876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BC3C-C418-DC41-9990-24C8F6094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6AA37-5E98-3F4A-A32B-3AC5C5F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Elimination mechanism:</a:t>
            </a:r>
          </a:p>
          <a:p>
            <a:pPr lvl="1"/>
            <a:r>
              <a:rPr lang="en-US" dirty="0"/>
              <a:t>Each content is evaluated by a random select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viewers</a:t>
            </a:r>
          </a:p>
          <a:p>
            <a:pPr lvl="1"/>
            <a:r>
              <a:rPr lang="en-US" dirty="0"/>
              <a:t>Only when all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viewers like the content, it goes to the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  <a:p>
            <a:pPr lvl="1"/>
            <a:r>
              <a:rPr lang="en-US" dirty="0"/>
              <a:t>All content in 2</a:t>
            </a:r>
            <a:r>
              <a:rPr lang="en-US" baseline="30000" dirty="0"/>
              <a:t>nd</a:t>
            </a:r>
            <a:r>
              <a:rPr lang="en-US" dirty="0"/>
              <a:t> stage equally shares the remaining views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B01A02-82A4-F540-A08F-25E58A4A8FC0}"/>
              </a:ext>
            </a:extLst>
          </p:cNvPr>
          <p:cNvSpPr/>
          <p:nvPr/>
        </p:nvSpPr>
        <p:spPr>
          <a:xfrm>
            <a:off x="990600" y="4265931"/>
            <a:ext cx="6827520" cy="1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By tuning A, content quality might achieve optimal</a:t>
            </a:r>
          </a:p>
          <a:p>
            <a:endParaRPr lang="en-US" sz="2400" dirty="0"/>
          </a:p>
          <a:p>
            <a:r>
              <a:rPr lang="en-US" sz="2400" dirty="0"/>
              <a:t>Simultaneously estimate content quality.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CC664C-7F94-9D42-9E79-EF4671886B87}"/>
              </a:ext>
            </a:extLst>
          </p:cNvPr>
          <p:cNvSpPr/>
          <p:nvPr/>
        </p:nvSpPr>
        <p:spPr>
          <a:xfrm>
            <a:off x="4998720" y="623049"/>
            <a:ext cx="6865620" cy="8097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What are the outcomes of the mechanism?</a:t>
            </a:r>
            <a:br>
              <a:rPr lang="en-US" sz="2400" dirty="0"/>
            </a:br>
            <a:r>
              <a:rPr lang="en-US" sz="1400" dirty="0"/>
              <a:t>Assumption: Each contributor aims at  maximizing Utility(# views(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)) – Cost(</a:t>
            </a:r>
            <a:r>
              <a:rPr lang="en-US" sz="1400" dirty="0">
                <a:solidFill>
                  <a:schemeClr val="accent1"/>
                </a:solidFill>
              </a:rPr>
              <a:t>quality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947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F790-8021-F746-8169-B1F4ACD96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follow-up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FFCB-84E1-F04D-9EF1-B3C48A47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Mixture of learning and incentives: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[Ghosh and Hummel. ITCS 2013]</a:t>
            </a:r>
          </a:p>
          <a:p>
            <a:pPr lvl="1"/>
            <a:r>
              <a:rPr lang="en-US" dirty="0"/>
              <a:t>Showing a content to viewers:</a:t>
            </a:r>
          </a:p>
          <a:p>
            <a:pPr lvl="2"/>
            <a:r>
              <a:rPr lang="en-US" dirty="0"/>
              <a:t>Create incentives for contributors</a:t>
            </a:r>
          </a:p>
          <a:p>
            <a:pPr lvl="2"/>
            <a:r>
              <a:rPr lang="en-US" dirty="0"/>
              <a:t>Platform can learn content quality from viewer feedback</a:t>
            </a:r>
          </a:p>
          <a:p>
            <a:pPr lvl="1"/>
            <a:r>
              <a:rPr lang="en-US" dirty="0"/>
              <a:t>How to simultaneously address joint issues of learning and incentives</a:t>
            </a:r>
          </a:p>
          <a:p>
            <a:pPr lvl="1"/>
            <a:endParaRPr lang="en-US" dirty="0"/>
          </a:p>
          <a:p>
            <a:r>
              <a:rPr lang="en-US" dirty="0"/>
              <a:t>Incorporating human biases in learning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[Tang and Ho. AAMAS 2019]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84922-95F9-104D-9FBE-F143C677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486" y="4876868"/>
            <a:ext cx="2497693" cy="161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3D0CB-AF17-334C-B99F-BBE751E03902}"/>
              </a:ext>
            </a:extLst>
          </p:cNvPr>
          <p:cNvSpPr txBox="1"/>
          <p:nvPr/>
        </p:nvSpPr>
        <p:spPr>
          <a:xfrm>
            <a:off x="1617767" y="5287116"/>
            <a:ext cx="223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42677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discussed the incentive design problem for financial incentives and non-financial incentives such as badges and attention.</a:t>
            </a:r>
          </a:p>
          <a:p>
            <a:endParaRPr lang="en-US" dirty="0"/>
          </a:p>
          <a:p>
            <a:r>
              <a:rPr lang="en-US" dirty="0"/>
              <a:t>What are the other types of incentives you think we can utilize to promote human-in-the-loop computation?</a:t>
            </a:r>
          </a:p>
          <a:p>
            <a:pPr lvl="1"/>
            <a:r>
              <a:rPr lang="en-US" dirty="0"/>
              <a:t>Reputation, access to information, recommendation accuracy,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do you model and analyze the incentives?</a:t>
            </a:r>
          </a:p>
          <a:p>
            <a:pPr lvl="1"/>
            <a:r>
              <a:rPr lang="en-US" dirty="0"/>
              <a:t>Players, actions, payoff? What’s the equilibrium? </a:t>
            </a:r>
            <a:br>
              <a:rPr lang="en-US" dirty="0"/>
            </a:br>
            <a:r>
              <a:rPr lang="en-US" dirty="0"/>
              <a:t>How to perform the design?</a:t>
            </a:r>
          </a:p>
        </p:txBody>
      </p:sp>
    </p:spTree>
    <p:extLst>
      <p:ext uri="{BB962C8B-B14F-4D97-AF65-F5344CB8AC3E}">
        <p14:creationId xmlns:p14="http://schemas.microsoft.com/office/powerpoint/2010/main" val="1064182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66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169092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601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85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8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Game </a:t>
            </a:r>
            <a:r>
              <a:rPr lang="en-US"/>
              <a:t>Theory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8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9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94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33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(strictly) proper </a:t>
                </a:r>
                <a:r>
                  <a:rPr lang="en-US" dirty="0">
                    <a:solidFill>
                      <a:schemeClr val="accent2"/>
                    </a:solidFill>
                  </a:rPr>
                  <a:t>if and only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</a:t>
                </a:r>
              </a:p>
              <a:p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subgradient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22701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01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66A-ED15-8B49-92D7-27533E58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Automatic Market Makers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12CA-6785-DC44-82BD-DFEA1DD1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Traditional market mechanisms might not work when the market is </a:t>
            </a:r>
            <a:r>
              <a:rPr lang="en-US" dirty="0">
                <a:solidFill>
                  <a:schemeClr val="accent1"/>
                </a:solidFill>
              </a:rPr>
              <a:t>thin</a:t>
            </a:r>
          </a:p>
        </p:txBody>
      </p:sp>
      <p:pic>
        <p:nvPicPr>
          <p:cNvPr id="4" name="Picture 4" descr="https://upload.wikimedia.org/wikipedia/commons/thumb/1/14/Order_book_depth_chart.gif/300px-Order_book_depth_chart.gif">
            <a:extLst>
              <a:ext uri="{FF2B5EF4-FFF2-40B4-BE49-F238E27FC236}">
                <a16:creationId xmlns:a16="http://schemas.microsoft.com/office/drawing/2014/main" id="{F2618417-1758-C749-873A-09D7D82C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3" y="2478301"/>
            <a:ext cx="4978700" cy="38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5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Automatic Market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the market maker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See Hanson’s papers in the optional readings of the Prediction Market lecture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821" t="-1961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5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406148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Theory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elements of game theoretical models</a:t>
            </a:r>
          </a:p>
          <a:p>
            <a:pPr lvl="1"/>
            <a:r>
              <a:rPr lang="en-US" dirty="0"/>
              <a:t>Players, strategies, payoffs</a:t>
            </a:r>
          </a:p>
          <a:p>
            <a:pPr lvl="1"/>
            <a:endParaRPr lang="en-US" dirty="0"/>
          </a:p>
          <a:p>
            <a:r>
              <a:rPr lang="en-US" dirty="0"/>
              <a:t>Normal-form game</a:t>
            </a:r>
          </a:p>
        </p:txBody>
      </p:sp>
      <p:graphicFrame>
        <p:nvGraphicFramePr>
          <p:cNvPr id="7" name="Group 24">
            <a:extLst>
              <a:ext uri="{FF2B5EF4-FFF2-40B4-BE49-F238E27FC236}">
                <a16:creationId xmlns:a16="http://schemas.microsoft.com/office/drawing/2014/main" id="{45EE3DA6-3768-0A44-8D7B-22BC77B06E22}"/>
              </a:ext>
            </a:extLst>
          </p:cNvPr>
          <p:cNvGraphicFramePr>
            <a:graphicFrameLocks/>
          </p:cNvGraphicFramePr>
          <p:nvPr/>
        </p:nvGraphicFramePr>
        <p:xfrm>
          <a:off x="4194614" y="4136201"/>
          <a:ext cx="5944831" cy="2040762"/>
        </p:xfrm>
        <a:graphic>
          <a:graphicData uri="http://schemas.openxmlformats.org/drawingml/2006/table">
            <a:tbl>
              <a:tblPr/>
              <a:tblGrid>
                <a:gridCol w="1952034">
                  <a:extLst>
                    <a:ext uri="{9D8B030D-6E8A-4147-A177-3AD203B41FA5}">
                      <a16:colId xmlns:a16="http://schemas.microsoft.com/office/drawing/2014/main" val="2083984371"/>
                    </a:ext>
                  </a:extLst>
                </a:gridCol>
                <a:gridCol w="2129492">
                  <a:extLst>
                    <a:ext uri="{9D8B030D-6E8A-4147-A177-3AD203B41FA5}">
                      <a16:colId xmlns:a16="http://schemas.microsoft.com/office/drawing/2014/main" val="10684104"/>
                    </a:ext>
                  </a:extLst>
                </a:gridCol>
                <a:gridCol w="1863305">
                  <a:extLst>
                    <a:ext uri="{9D8B030D-6E8A-4147-A177-3AD203B41FA5}">
                      <a16:colId xmlns:a16="http://schemas.microsoft.com/office/drawing/2014/main" val="679270578"/>
                    </a:ext>
                  </a:extLst>
                </a:gridCol>
              </a:tblGrid>
              <a:tr h="4584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Stay Silent</a:t>
                      </a: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Confess</a:t>
                      </a:r>
                      <a:endParaRPr kumimoji="0" lang="zh-TW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050805"/>
                  </a:ext>
                </a:extLst>
              </a:tr>
              <a:tr h="791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Stay Silent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A: 6 months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6 months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10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free</a:t>
                      </a:r>
                      <a:endParaRPr kumimoji="0" lang="zh-TW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820687"/>
                  </a:ext>
                </a:extLst>
              </a:tr>
              <a:tr h="791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Confess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free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10 years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A: 5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B: 5 years</a:t>
                      </a:r>
                      <a:endParaRPr kumimoji="0" lang="zh-TW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06475" marR="106475" marT="53237" marB="532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3276"/>
                  </a:ext>
                </a:extLst>
              </a:tr>
            </a:tbl>
          </a:graphicData>
        </a:graphic>
      </p:graphicFrame>
      <p:pic>
        <p:nvPicPr>
          <p:cNvPr id="8" name="Picture 25" descr="prisoner%2011">
            <a:extLst>
              <a:ext uri="{FF2B5EF4-FFF2-40B4-BE49-F238E27FC236}">
                <a16:creationId xmlns:a16="http://schemas.microsoft.com/office/drawing/2014/main" id="{F90144AA-A444-E847-A3DE-98264DA1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28" y="4375530"/>
            <a:ext cx="1103175" cy="180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 descr="prisoner">
            <a:extLst>
              <a:ext uri="{FF2B5EF4-FFF2-40B4-BE49-F238E27FC236}">
                <a16:creationId xmlns:a16="http://schemas.microsoft.com/office/drawing/2014/main" id="{40BC2EF8-0FA2-9A42-8129-69187B42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029" y="2963751"/>
            <a:ext cx="1331975" cy="10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BF531-5497-4642-927D-2F4CAEB63E17}"/>
              </a:ext>
            </a:extLst>
          </p:cNvPr>
          <p:cNvSpPr txBox="1"/>
          <p:nvPr/>
        </p:nvSpPr>
        <p:spPr>
          <a:xfrm>
            <a:off x="3680788" y="511631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F8F512-EFFA-D148-8764-84C9E349F00C}"/>
              </a:ext>
            </a:extLst>
          </p:cNvPr>
          <p:cNvSpPr txBox="1"/>
          <p:nvPr/>
        </p:nvSpPr>
        <p:spPr>
          <a:xfrm>
            <a:off x="8607195" y="3211176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123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161AEF-2881-1341-9E7C-E3FBA296B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859" y="4795025"/>
            <a:ext cx="10515600" cy="1991538"/>
          </a:xfrm>
        </p:spPr>
        <p:txBody>
          <a:bodyPr>
            <a:noAutofit/>
          </a:bodyPr>
          <a:lstStyle/>
          <a:p>
            <a:r>
              <a:rPr lang="en-US" sz="2000" dirty="0"/>
              <a:t>We won’t cover too much on prediction markets. In case you are interested, below are a few more papers to follow up:</a:t>
            </a:r>
            <a:endParaRPr lang="en-US" sz="2000" dirty="0">
              <a:hlinkClick r:id="rId2"/>
            </a:endParaRPr>
          </a:p>
          <a:p>
            <a:pPr lvl="1"/>
            <a:r>
              <a:rPr lang="en-US" sz="1600" dirty="0">
                <a:hlinkClick r:id="rId2"/>
              </a:rPr>
              <a:t>A New Understanding of Prediction Markets Via No-Regret Learning</a:t>
            </a:r>
            <a:r>
              <a:rPr lang="en-US" sz="1600" dirty="0"/>
              <a:t>. Chen and Vaughan. EC 2010.</a:t>
            </a:r>
          </a:p>
          <a:p>
            <a:pPr lvl="1"/>
            <a:r>
              <a:rPr lang="en-US" sz="1600" dirty="0">
                <a:hlinkClick r:id="rId3"/>
              </a:rPr>
              <a:t>An Optimization-Based Framework for Automated Market-Making</a:t>
            </a:r>
            <a:r>
              <a:rPr lang="en-US" sz="1600" dirty="0"/>
              <a:t>. Abernethy, Chen, and Vaughan. EC 2011.</a:t>
            </a:r>
          </a:p>
          <a:p>
            <a:pPr lvl="1"/>
            <a:r>
              <a:rPr lang="en-US" sz="1600" dirty="0"/>
              <a:t>and more (the papers by these authors)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B3C14E-3DC0-F34D-AD39-88434BC5370E}"/>
              </a:ext>
            </a:extLst>
          </p:cNvPr>
          <p:cNvSpPr/>
          <p:nvPr/>
        </p:nvSpPr>
        <p:spPr>
          <a:xfrm>
            <a:off x="333632" y="210065"/>
            <a:ext cx="877330" cy="109975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A63A8-3EB1-0140-897E-F1FC3447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9" y="210065"/>
            <a:ext cx="10048013" cy="41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F130-A75A-8C44-969A-CBC46CF69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053454" cy="2387600"/>
          </a:xfrm>
        </p:spPr>
        <p:txBody>
          <a:bodyPr/>
          <a:lstStyle/>
          <a:p>
            <a:r>
              <a:rPr lang="en-US" dirty="0"/>
              <a:t>Very Brief Intro of Peer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04357-15D2-F048-97A7-7BE0A3402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more discussion in Assignment 3</a:t>
            </a:r>
          </a:p>
        </p:txBody>
      </p:sp>
    </p:spTree>
    <p:extLst>
      <p:ext uri="{BB962C8B-B14F-4D97-AF65-F5344CB8AC3E}">
        <p14:creationId xmlns:p14="http://schemas.microsoft.com/office/powerpoint/2010/main" val="3962561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Eliciting Truthful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21291" cy="5032375"/>
          </a:xfrm>
        </p:spPr>
        <p:txBody>
          <a:bodyPr>
            <a:normAutofit/>
          </a:bodyPr>
          <a:lstStyle/>
          <a:p>
            <a:r>
              <a:rPr lang="en-US" dirty="0"/>
              <a:t>Scoring rule relies on the “truth” to be revealed in the future</a:t>
            </a:r>
          </a:p>
          <a:p>
            <a:r>
              <a:rPr lang="en-US" dirty="0"/>
              <a:t>What if there is no ground truth (or the ground truth is hard to obtain)</a:t>
            </a:r>
          </a:p>
          <a:p>
            <a:pPr lvl="1"/>
            <a:r>
              <a:rPr lang="en-US" dirty="0"/>
              <a:t>Do you like this movie?</a:t>
            </a:r>
          </a:p>
          <a:p>
            <a:pPr lvl="1"/>
            <a:r>
              <a:rPr lang="en-US" dirty="0"/>
              <a:t>Peer grading in MOOCs</a:t>
            </a:r>
          </a:p>
          <a:p>
            <a:endParaRPr lang="en-US" dirty="0"/>
          </a:p>
          <a:p>
            <a:r>
              <a:rPr lang="en-US" dirty="0"/>
              <a:t>Output agreement:</a:t>
            </a:r>
          </a:p>
          <a:p>
            <a:pPr lvl="1"/>
            <a:r>
              <a:rPr lang="en-US" dirty="0"/>
              <a:t>Randomly pick two persons</a:t>
            </a:r>
          </a:p>
          <a:p>
            <a:pPr lvl="1"/>
            <a:r>
              <a:rPr lang="en-US" dirty="0"/>
              <a:t>If their reports match, reward them 1, otherwise reward 0</a:t>
            </a:r>
          </a:p>
          <a:p>
            <a:pPr lvl="1"/>
            <a:r>
              <a:rPr lang="en-US" dirty="0"/>
              <a:t>Truthful reporting is not an equilibrium (you are encouraged to report the majority’s opinion)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0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fix the issue?</a:t>
            </a:r>
          </a:p>
          <a:p>
            <a:pPr lvl="1"/>
            <a:r>
              <a:rPr lang="en-US" dirty="0"/>
              <a:t>Assume knowledge about the report distribution, re-weighting the rewards to make sure truthful reporting is a equilibrium</a:t>
            </a:r>
          </a:p>
          <a:p>
            <a:endParaRPr lang="en-US" dirty="0"/>
          </a:p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Require knowledge of the prior</a:t>
            </a:r>
          </a:p>
          <a:p>
            <a:pPr lvl="1"/>
            <a:r>
              <a:rPr lang="en-US" dirty="0"/>
              <a:t>There are usually multiple equilibrium (including naïve bad ones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Still an ongoing research area</a:t>
            </a:r>
          </a:p>
          <a:p>
            <a:pPr lvl="1"/>
            <a:r>
              <a:rPr lang="en-US" dirty="0"/>
              <a:t>Some nice theoretical results, however there is little practical success so far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4122" y="6400892"/>
            <a:ext cx="7467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Eliciting Informative Feedback: The Peer-Prediction Method. Miller et al. 2004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2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6F5F3-B647-6244-8B74-586ACFA3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9948-54C7-1546-923D-DB11A927E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on peer grading at Northwestern by Jason </a:t>
            </a:r>
            <a:r>
              <a:rPr lang="en-US" dirty="0" err="1"/>
              <a:t>Hartine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2"/>
              </a:rPr>
              <a:t>https://sites.northwestern.edu/hartline/eecs-497-peer-grading/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56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800-2014-1840-9EA4-B1838474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D475E-A41D-E042-A6EF-32C24B7B3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8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80137-7AB9-FB4F-91AE-BE17AC0E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63" y="2676032"/>
            <a:ext cx="3919977" cy="1202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41B89-1EB4-4645-BEFB-232E64E2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070" cy="1325563"/>
          </a:xfrm>
        </p:spPr>
        <p:txBody>
          <a:bodyPr/>
          <a:lstStyle/>
          <a:p>
            <a:r>
              <a:rPr lang="en-US" dirty="0"/>
              <a:t>Cooperation and Repeated Prisoner’s Dilemma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7EBFA-FDCA-194A-95D8-B5B713FE2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2883"/>
              </a:xfrm>
            </p:spPr>
            <p:txBody>
              <a:bodyPr/>
              <a:lstStyle/>
              <a:p>
                <a:r>
                  <a:rPr lang="en-US" dirty="0"/>
                  <a:t>Prisoner’s dilemma predicts that people are not going to cooperate in the game setup, but in practice, people sometimes do.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Will look at this using repeated versions of prisoner’s dilemma</a:t>
                </a:r>
              </a:p>
              <a:p>
                <a:pPr lvl="1"/>
                <a:r>
                  <a:rPr lang="en-US" dirty="0"/>
                  <a:t>Sequential decision making</a:t>
                </a:r>
              </a:p>
              <a:p>
                <a:pPr lvl="1"/>
                <a:r>
                  <a:rPr lang="en-US" dirty="0"/>
                  <a:t>Discount utility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obtained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7EBFA-FDCA-194A-95D8-B5B713FE2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2883"/>
              </a:xfrm>
              <a:blipFill>
                <a:blip r:embed="rId3"/>
                <a:stretch>
                  <a:fillRect l="-1086" t="-212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4AE8A41-C557-F34A-8F8B-38CD9084C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5541202"/>
            <a:ext cx="1998513" cy="95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75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8E04-C508-4948-9304-16A70E73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Grading and Peer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19F0-D844-C04E-9252-C7CB9F5E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6"/>
          </a:xfrm>
        </p:spPr>
        <p:txBody>
          <a:bodyPr>
            <a:normAutofit/>
          </a:bodyPr>
          <a:lstStyle/>
          <a:p>
            <a:r>
              <a:rPr lang="en-US" dirty="0"/>
              <a:t>Can we design ”incentives” for peer grading?</a:t>
            </a:r>
          </a:p>
          <a:p>
            <a:pPr lvl="1"/>
            <a:r>
              <a:rPr lang="en-US" dirty="0"/>
              <a:t>Ground truth (goodness of assignment) is hard to obtain</a:t>
            </a:r>
          </a:p>
          <a:p>
            <a:pPr lvl="1"/>
            <a:r>
              <a:rPr lang="en-US" dirty="0"/>
              <a:t>Students (graders) have noisy signals that reveal the assignment quality</a:t>
            </a:r>
          </a:p>
          <a:p>
            <a:pPr lvl="1"/>
            <a:r>
              <a:rPr lang="en-US" dirty="0"/>
              <a:t>Want to incentivize graders to truthfully reveal the signals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Randomly pick two students to grade the same assignment</a:t>
            </a:r>
          </a:p>
          <a:p>
            <a:pPr lvl="1"/>
            <a:r>
              <a:rPr lang="en-US" dirty="0"/>
              <a:t>Simply rewarding “the same report” is probably not a good idea</a:t>
            </a:r>
          </a:p>
          <a:p>
            <a:pPr lvl="2"/>
            <a:r>
              <a:rPr lang="en-US" dirty="0"/>
              <a:t>Every grader can just give high score for every assignment</a:t>
            </a:r>
          </a:p>
          <a:p>
            <a:pPr lvl="1"/>
            <a:r>
              <a:rPr lang="en-US" dirty="0"/>
              <a:t>How should we do it?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EA1B1-DECA-EB4C-BED1-1F0AAB20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3622666"/>
            <a:ext cx="2350770" cy="1285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4318C-A813-8848-811F-A87D214B54AC}"/>
              </a:ext>
            </a:extLst>
          </p:cNvPr>
          <p:cNvSpPr txBox="1"/>
          <p:nvPr/>
        </p:nvSpPr>
        <p:spPr>
          <a:xfrm>
            <a:off x="5826117" y="4008120"/>
            <a:ext cx="347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prior:</a:t>
            </a:r>
          </a:p>
          <a:p>
            <a:r>
              <a:rPr lang="en-US" dirty="0"/>
              <a:t>80% of the assignments are “good”</a:t>
            </a:r>
          </a:p>
        </p:txBody>
      </p:sp>
    </p:spTree>
    <p:extLst>
      <p:ext uri="{BB962C8B-B14F-4D97-AF65-F5344CB8AC3E}">
        <p14:creationId xmlns:p14="http://schemas.microsoft.com/office/powerpoint/2010/main" val="56594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62B4-7858-8747-8781-4A17641A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Design with Bayesian Persuasion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3C14-5A61-1442-93AF-E1568CB76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4351338"/>
          </a:xfrm>
        </p:spPr>
        <p:txBody>
          <a:bodyPr/>
          <a:lstStyle/>
          <a:p>
            <a:r>
              <a:rPr lang="en-US" dirty="0"/>
              <a:t>A company wants to hire interns from our class and asks me for recommendation letters</a:t>
            </a:r>
          </a:p>
          <a:p>
            <a:endParaRPr lang="en-US" dirty="0"/>
          </a:p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30% of students are “good” -&gt; meet their requirement</a:t>
            </a:r>
          </a:p>
          <a:p>
            <a:pPr lvl="1"/>
            <a:r>
              <a:rPr lang="en-US" dirty="0"/>
              <a:t>They don’t know who are good but I know</a:t>
            </a:r>
          </a:p>
          <a:p>
            <a:endParaRPr lang="en-US" dirty="0"/>
          </a:p>
          <a:p>
            <a:r>
              <a:rPr lang="en-US" dirty="0"/>
              <a:t>How do I write letters to maximize the number of students getting hired?</a:t>
            </a:r>
          </a:p>
        </p:txBody>
      </p:sp>
    </p:spTree>
    <p:extLst>
      <p:ext uri="{BB962C8B-B14F-4D97-AF65-F5344CB8AC3E}">
        <p14:creationId xmlns:p14="http://schemas.microsoft.com/office/powerpoint/2010/main" val="56734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elements of game theoretical models</a:t>
            </a:r>
          </a:p>
          <a:p>
            <a:pPr lvl="1"/>
            <a:r>
              <a:rPr lang="en-US" dirty="0"/>
              <a:t>Players, strategies, payoffs</a:t>
            </a:r>
          </a:p>
          <a:p>
            <a:pPr lvl="1"/>
            <a:endParaRPr lang="en-US" dirty="0"/>
          </a:p>
          <a:p>
            <a:r>
              <a:rPr lang="en-US" dirty="0"/>
              <a:t>Extensive-form game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4B66C8-D07E-8D48-81D9-514375B46713}"/>
              </a:ext>
            </a:extLst>
          </p:cNvPr>
          <p:cNvGrpSpPr/>
          <p:nvPr/>
        </p:nvGrpSpPr>
        <p:grpSpPr>
          <a:xfrm>
            <a:off x="4861239" y="3807623"/>
            <a:ext cx="4555423" cy="2504277"/>
            <a:chOff x="1079255" y="2762186"/>
            <a:chExt cx="6954918" cy="3823363"/>
          </a:xfrm>
        </p:grpSpPr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5748142A-2D21-8640-BD47-29DCCDABE5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3345" y="4283011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F09F4C82-96CF-C341-94A8-780A0FB0D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1264" y="4264755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Line 4">
              <a:extLst>
                <a:ext uri="{FF2B5EF4-FFF2-40B4-BE49-F238E27FC236}">
                  <a16:creationId xmlns:a16="http://schemas.microsoft.com/office/drawing/2014/main" id="{343B4A0F-35C0-9F4A-A61F-8EE24CEB7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9433" y="2946336"/>
              <a:ext cx="1625600" cy="13477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6" name="Line 5">
              <a:extLst>
                <a:ext uri="{FF2B5EF4-FFF2-40B4-BE49-F238E27FC236}">
                  <a16:creationId xmlns:a16="http://schemas.microsoft.com/office/drawing/2014/main" id="{E1D200AE-6200-454F-8D27-A3AA1BA8D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558" y="2946336"/>
              <a:ext cx="1617663" cy="1336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7" name="Line 6">
              <a:extLst>
                <a:ext uri="{FF2B5EF4-FFF2-40B4-BE49-F238E27FC236}">
                  <a16:creationId xmlns:a16="http://schemas.microsoft.com/office/drawing/2014/main" id="{7898CE1E-DDF8-F649-95F6-1B30856AF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496" y="4284599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B75B8DF9-4705-2D42-957F-45A0CA1822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783" y="4305236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90F1E4F5-6F80-E54A-B369-401CB7321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583" y="2762186"/>
              <a:ext cx="369888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2F58EAE7-AE9C-F141-8D70-C26C79EEE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21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E143A6B1-400D-2D4B-962C-5CC417D87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946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8379A708-381A-6C4A-BE9D-E91AEC2F3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6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B50D1E95-A25A-504E-8BE6-CACBE6E37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8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1B5CCBE2-FB2B-A944-9757-B09F5939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E01FDB00-D698-0A40-89E5-ACFEDEE6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3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5D3725BB-9E5D-EB47-91D8-845DDF1F2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217" y="3136949"/>
              <a:ext cx="178216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Give a test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44402460-485F-EC4C-88CF-3F28B29C2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035" y="3072936"/>
              <a:ext cx="2577559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Don’t give a test</a:t>
              </a:r>
            </a:p>
          </p:txBody>
        </p:sp>
        <p:sp>
          <p:nvSpPr>
            <p:cNvPr id="28" name="Text Box 13">
              <a:extLst>
                <a:ext uri="{FF2B5EF4-FFF2-40B4-BE49-F238E27FC236}">
                  <a16:creationId xmlns:a16="http://schemas.microsoft.com/office/drawing/2014/main" id="{A62A4F3E-BCA4-E746-9606-E02EB65FD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255" y="4513016"/>
              <a:ext cx="1113745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Study</a:t>
              </a:r>
            </a:p>
          </p:txBody>
        </p:sp>
        <p:sp>
          <p:nvSpPr>
            <p:cNvPr id="29" name="Text Box 13">
              <a:extLst>
                <a:ext uri="{FF2B5EF4-FFF2-40B4-BE49-F238E27FC236}">
                  <a16:creationId xmlns:a16="http://schemas.microsoft.com/office/drawing/2014/main" id="{50D44123-F52E-D34F-B673-E5B306169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574" y="4590038"/>
              <a:ext cx="1074880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Relax</a:t>
              </a:r>
            </a:p>
          </p:txBody>
        </p:sp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FF38503B-94D5-9449-A983-293605B7D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009" y="4590038"/>
              <a:ext cx="1385696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Prepare</a:t>
              </a:r>
            </a:p>
          </p:txBody>
        </p:sp>
        <p:sp>
          <p:nvSpPr>
            <p:cNvPr id="31" name="Text Box 13">
              <a:extLst>
                <a:ext uri="{FF2B5EF4-FFF2-40B4-BE49-F238E27FC236}">
                  <a16:creationId xmlns:a16="http://schemas.microsoft.com/office/drawing/2014/main" id="{BDFB65DB-F3AF-034C-99F1-5B2B5F405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885" y="4548646"/>
              <a:ext cx="112382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Cheat</a:t>
              </a:r>
            </a:p>
          </p:txBody>
        </p:sp>
        <p:sp>
          <p:nvSpPr>
            <p:cNvPr id="32" name="Text Box 13">
              <a:extLst>
                <a:ext uri="{FF2B5EF4-FFF2-40B4-BE49-F238E27FC236}">
                  <a16:creationId xmlns:a16="http://schemas.microsoft.com/office/drawing/2014/main" id="{AAE2A502-D056-BE43-94F4-0ED01493C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855" y="5880710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(3,1)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B7305A73-2654-AF43-B07B-6F83E6B60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56" y="5835195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(1,3)</a:t>
              </a: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4ACE600F-4E50-ED40-A2BB-01BA604ED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492" y="5819711"/>
              <a:ext cx="114095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(2,1)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920BC6A6-1DAF-344A-A722-269BF64F5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950" y="5830650"/>
              <a:ext cx="1175223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(0,0)</a:t>
              </a:r>
            </a:p>
          </p:txBody>
        </p:sp>
      </p:grpSp>
      <p:sp>
        <p:nvSpPr>
          <p:cNvPr id="36" name="Text Box 13">
            <a:extLst>
              <a:ext uri="{FF2B5EF4-FFF2-40B4-BE49-F238E27FC236}">
                <a16:creationId xmlns:a16="http://schemas.microsoft.com/office/drawing/2014/main" id="{79CC62A5-A42C-3249-A9A7-451953284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957" y="3344657"/>
            <a:ext cx="993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Teacher</a:t>
            </a:r>
          </a:p>
        </p:txBody>
      </p:sp>
      <p:sp>
        <p:nvSpPr>
          <p:cNvPr id="37" name="Text Box 13">
            <a:extLst>
              <a:ext uri="{FF2B5EF4-FFF2-40B4-BE49-F238E27FC236}">
                <a16:creationId xmlns:a16="http://schemas.microsoft.com/office/drawing/2014/main" id="{CCAEDDA0-0435-844E-AD66-CA8B7999A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596" y="4518593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8" name="Text Box 13">
            <a:extLst>
              <a:ext uri="{FF2B5EF4-FFF2-40B4-BE49-F238E27FC236}">
                <a16:creationId xmlns:a16="http://schemas.microsoft.com/office/drawing/2014/main" id="{2DD9EC42-AB30-4C43-A2F6-D36360203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7127" y="4586939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72812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4EE-430E-3D4A-A51F-A856C6EC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2ED2-5149-014D-A3DA-3336BF1F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Informally, predictions of what </a:t>
            </a:r>
            <a:r>
              <a:rPr lang="en-US" dirty="0">
                <a:solidFill>
                  <a:schemeClr val="accent1"/>
                </a:solidFill>
              </a:rPr>
              <a:t>rational</a:t>
            </a:r>
            <a:r>
              <a:rPr lang="en-US" dirty="0"/>
              <a:t> agents will do given the game</a:t>
            </a:r>
          </a:p>
          <a:p>
            <a:pPr lvl="1"/>
            <a:endParaRPr lang="en-US" dirty="0"/>
          </a:p>
          <a:p>
            <a:r>
              <a:rPr lang="en-US" dirty="0"/>
              <a:t>Nash equilibrium</a:t>
            </a:r>
          </a:p>
          <a:p>
            <a:pPr lvl="1"/>
            <a:r>
              <a:rPr lang="en-US" dirty="0"/>
              <a:t>If everyone else follows Nash equilibrium, it’s your best interest to follow</a:t>
            </a:r>
          </a:p>
          <a:p>
            <a:pPr lvl="1"/>
            <a:endParaRPr lang="en-US" dirty="0"/>
          </a:p>
        </p:txBody>
      </p:sp>
      <p:graphicFrame>
        <p:nvGraphicFramePr>
          <p:cNvPr id="4" name="Group 23">
            <a:extLst>
              <a:ext uri="{FF2B5EF4-FFF2-40B4-BE49-F238E27FC236}">
                <a16:creationId xmlns:a16="http://schemas.microsoft.com/office/drawing/2014/main" id="{CFECD905-846F-C14F-AAFA-F22338475398}"/>
              </a:ext>
            </a:extLst>
          </p:cNvPr>
          <p:cNvGraphicFramePr>
            <a:graphicFrameLocks noGrp="1"/>
          </p:cNvGraphicFramePr>
          <p:nvPr/>
        </p:nvGraphicFramePr>
        <p:xfrm>
          <a:off x="1867055" y="4203800"/>
          <a:ext cx="4824983" cy="1470552"/>
        </p:xfrm>
        <a:graphic>
          <a:graphicData uri="http://schemas.openxmlformats.org/drawingml/2006/table">
            <a:tbl>
              <a:tblPr/>
              <a:tblGrid>
                <a:gridCol w="1584323">
                  <a:extLst>
                    <a:ext uri="{9D8B030D-6E8A-4147-A177-3AD203B41FA5}">
                      <a16:colId xmlns:a16="http://schemas.microsoft.com/office/drawing/2014/main" val="3617940181"/>
                    </a:ext>
                  </a:extLst>
                </a:gridCol>
                <a:gridCol w="1728352">
                  <a:extLst>
                    <a:ext uri="{9D8B030D-6E8A-4147-A177-3AD203B41FA5}">
                      <a16:colId xmlns:a16="http://schemas.microsoft.com/office/drawing/2014/main" val="3520840697"/>
                    </a:ext>
                  </a:extLst>
                </a:gridCol>
                <a:gridCol w="1512308">
                  <a:extLst>
                    <a:ext uri="{9D8B030D-6E8A-4147-A177-3AD203B41FA5}">
                      <a16:colId xmlns:a16="http://schemas.microsoft.com/office/drawing/2014/main" val="2224211963"/>
                    </a:ext>
                  </a:extLst>
                </a:gridCol>
              </a:tblGrid>
              <a:tr h="3132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Movie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Bar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17678"/>
                  </a:ext>
                </a:extLst>
              </a:tr>
              <a:tr h="5371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Movie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(2, 1)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(0, 0)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24249"/>
                  </a:ext>
                </a:extLst>
              </a:tr>
              <a:tr h="5371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Bar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(0, 0)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 2" pitchFamily="2" charset="2"/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90000"/>
                        <a:buFont typeface="Wingdings 2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8D89A4"/>
                        </a:buClr>
                        <a:buSzPct val="90000"/>
                        <a:buFont typeface="Wingdings 2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48560"/>
                        </a:buClr>
                        <a:buSzPct val="10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(1, 2)</a:t>
                      </a:r>
                      <a:endParaRPr kumimoji="0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8866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EBE11A-5481-524A-B9E4-705882A9D720}"/>
              </a:ext>
            </a:extLst>
          </p:cNvPr>
          <p:cNvSpPr txBox="1"/>
          <p:nvPr/>
        </p:nvSpPr>
        <p:spPr>
          <a:xfrm>
            <a:off x="1230023" y="4737930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810F2-852F-2547-83FF-EDAF6C99063C}"/>
              </a:ext>
            </a:extLst>
          </p:cNvPr>
          <p:cNvSpPr txBox="1"/>
          <p:nvPr/>
        </p:nvSpPr>
        <p:spPr>
          <a:xfrm>
            <a:off x="4991255" y="3619025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02234-C496-C041-9B1D-F210076F6D92}"/>
              </a:ext>
            </a:extLst>
          </p:cNvPr>
          <p:cNvSpPr txBox="1"/>
          <p:nvPr/>
        </p:nvSpPr>
        <p:spPr>
          <a:xfrm>
            <a:off x="1867055" y="6346767"/>
            <a:ext cx="8760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Generally speaking, finding a Nash is hard, but verifying whether it’s a Nash is easy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5F12-71F7-C949-8EEF-42639DD5AF1E}"/>
              </a:ext>
            </a:extLst>
          </p:cNvPr>
          <p:cNvSpPr/>
          <p:nvPr/>
        </p:nvSpPr>
        <p:spPr>
          <a:xfrm>
            <a:off x="7311149" y="4676374"/>
            <a:ext cx="4434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(Movie, Movie) </a:t>
            </a:r>
            <a:r>
              <a:rPr lang="en-US" sz="2000" dirty="0"/>
              <a:t>and </a:t>
            </a:r>
            <a:r>
              <a:rPr lang="en-US" sz="2000" b="1" dirty="0"/>
              <a:t>(Bar, Bar) </a:t>
            </a:r>
            <a:br>
              <a:rPr lang="en-US" sz="2000" b="1" dirty="0"/>
            </a:br>
            <a:r>
              <a:rPr lang="en-US" sz="2000" dirty="0"/>
              <a:t>are pure strategy Nash equilibria</a:t>
            </a:r>
          </a:p>
        </p:txBody>
      </p:sp>
    </p:spTree>
    <p:extLst>
      <p:ext uri="{BB962C8B-B14F-4D97-AF65-F5344CB8AC3E}">
        <p14:creationId xmlns:p14="http://schemas.microsoft.com/office/powerpoint/2010/main" val="1562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E4EE-430E-3D4A-A51F-A856C6EC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2ED2-5149-014D-A3DA-3336BF1F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Informally, predictions of what </a:t>
            </a:r>
            <a:r>
              <a:rPr lang="en-US" dirty="0">
                <a:solidFill>
                  <a:schemeClr val="accent1"/>
                </a:solidFill>
              </a:rPr>
              <a:t>rational</a:t>
            </a:r>
            <a:r>
              <a:rPr lang="en-US" dirty="0"/>
              <a:t> agents will do given the game</a:t>
            </a:r>
          </a:p>
          <a:p>
            <a:pPr lvl="1"/>
            <a:endParaRPr lang="en-US" dirty="0"/>
          </a:p>
          <a:p>
            <a:r>
              <a:rPr lang="en-US" dirty="0"/>
              <a:t>Subgame perfect equilibrium</a:t>
            </a:r>
          </a:p>
          <a:p>
            <a:pPr lvl="1"/>
            <a:r>
              <a:rPr lang="en-US" dirty="0"/>
              <a:t>Play in each ”subgame” is a Nash equilibrium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FD10E9-D75E-804D-97B9-11108A86B292}"/>
              </a:ext>
            </a:extLst>
          </p:cNvPr>
          <p:cNvGrpSpPr/>
          <p:nvPr/>
        </p:nvGrpSpPr>
        <p:grpSpPr>
          <a:xfrm>
            <a:off x="2566177" y="4245176"/>
            <a:ext cx="4555423" cy="2504277"/>
            <a:chOff x="1079255" y="2762186"/>
            <a:chExt cx="6954918" cy="3823363"/>
          </a:xfrm>
        </p:grpSpPr>
        <p:sp>
          <p:nvSpPr>
            <p:cNvPr id="5" name="Line 7">
              <a:extLst>
                <a:ext uri="{FF2B5EF4-FFF2-40B4-BE49-F238E27FC236}">
                  <a16:creationId xmlns:a16="http://schemas.microsoft.com/office/drawing/2014/main" id="{D86C1510-010C-5744-B3B8-DFCAD77BCE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3345" y="4283011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6DC3E82D-D465-8948-8BA9-10632AF52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1264" y="4264755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9EEE1F75-9E00-2D44-B489-C4B7675A0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9433" y="2946336"/>
              <a:ext cx="1625600" cy="13477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2FD30F30-2EAB-E54C-AE1B-02F575C11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558" y="2946336"/>
              <a:ext cx="1617663" cy="1336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110835C7-FE1D-3A47-8DC7-E7DC2AA99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1496" y="4284599"/>
              <a:ext cx="1135062" cy="134778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6A538B9E-4A17-DD44-BDD7-E91636C48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92783" y="4305236"/>
              <a:ext cx="1138238" cy="133826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9A1A668A-D5F6-3444-9BF2-07FB1856A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583" y="2762186"/>
              <a:ext cx="369888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762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0490602C-526F-E248-9408-779821A22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221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2769EA7C-9F11-C94E-B48F-8D4D7CE9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3946" y="4105211"/>
              <a:ext cx="369887" cy="369888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3B8E9CC2-1936-E14F-8776-7D4322209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6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00BA882-DCED-4A4F-8842-8C6498E4C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821" y="5449824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5D5CF745-B0F7-7248-AA0F-DE1F6111C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61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2ED7D248-5588-944D-A76B-449FC8549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383" y="5427599"/>
              <a:ext cx="369887" cy="3698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200">
                <a:latin typeface="+mn-lt"/>
                <a:ea typeface="+mn-ea"/>
              </a:endParaRPr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907BB220-362F-7A47-A0A9-65BF1D5EAA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217" y="3136949"/>
              <a:ext cx="178216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Give a test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B1346E8-751E-EB4A-A8D7-69A950ECF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7035" y="3072936"/>
              <a:ext cx="2577559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Don’t give a test</a:t>
              </a:r>
            </a:p>
          </p:txBody>
        </p:sp>
        <p:sp>
          <p:nvSpPr>
            <p:cNvPr id="20" name="Text Box 13">
              <a:extLst>
                <a:ext uri="{FF2B5EF4-FFF2-40B4-BE49-F238E27FC236}">
                  <a16:creationId xmlns:a16="http://schemas.microsoft.com/office/drawing/2014/main" id="{AA4FA642-6B1F-ED45-9DFB-CD64311B1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9255" y="4513016"/>
              <a:ext cx="1113745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Study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732A8543-337C-8940-A8CE-C14B7D287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5574" y="4590038"/>
              <a:ext cx="1074880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Relax</a:t>
              </a:r>
            </a:p>
          </p:txBody>
        </p:sp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DD991660-1623-B44E-AEDA-81EAE565B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009" y="4590038"/>
              <a:ext cx="1385696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Prepare</a:t>
              </a:r>
            </a:p>
          </p:txBody>
        </p: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05684594-47FF-2544-B878-0893A6083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885" y="4548646"/>
              <a:ext cx="1123827" cy="563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i="1" dirty="0">
                  <a:latin typeface="Corbel" panose="020B0503020204020204" pitchFamily="34" charset="0"/>
                </a:rPr>
                <a:t>Cheat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4BAC1E3D-5561-9943-B045-45CB475A0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1855" y="5880710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(3,1)</a:t>
              </a:r>
            </a:p>
          </p:txBody>
        </p:sp>
        <p:sp>
          <p:nvSpPr>
            <p:cNvPr id="25" name="Text Box 13">
              <a:extLst>
                <a:ext uri="{FF2B5EF4-FFF2-40B4-BE49-F238E27FC236}">
                  <a16:creationId xmlns:a16="http://schemas.microsoft.com/office/drawing/2014/main" id="{FABB7AF4-77CE-9642-AC39-503DEA25B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256" y="5835195"/>
              <a:ext cx="111403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(1,3)</a:t>
              </a:r>
            </a:p>
          </p:txBody>
        </p:sp>
        <p:sp>
          <p:nvSpPr>
            <p:cNvPr id="26" name="Text Box 13">
              <a:extLst>
                <a:ext uri="{FF2B5EF4-FFF2-40B4-BE49-F238E27FC236}">
                  <a16:creationId xmlns:a16="http://schemas.microsoft.com/office/drawing/2014/main" id="{A53C34AE-16CA-684D-BA6D-16F09958D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492" y="5819711"/>
              <a:ext cx="1140958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(2,1)</a:t>
              </a:r>
            </a:p>
          </p:txBody>
        </p:sp>
        <p:sp>
          <p:nvSpPr>
            <p:cNvPr id="27" name="Text Box 13">
              <a:extLst>
                <a:ext uri="{FF2B5EF4-FFF2-40B4-BE49-F238E27FC236}">
                  <a16:creationId xmlns:a16="http://schemas.microsoft.com/office/drawing/2014/main" id="{CDCEB170-FDFF-A147-83B2-B925C4FEF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950" y="5830650"/>
              <a:ext cx="1175223" cy="70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kumimoji="0" lang="en-US" altLang="zh-TW" sz="2400" dirty="0">
                  <a:latin typeface="Corbel" panose="020B0503020204020204" pitchFamily="34" charset="0"/>
                </a:rPr>
                <a:t>(0,0)</a:t>
              </a:r>
            </a:p>
          </p:txBody>
        </p:sp>
      </p:grpSp>
      <p:sp>
        <p:nvSpPr>
          <p:cNvPr id="28" name="Text Box 13">
            <a:extLst>
              <a:ext uri="{FF2B5EF4-FFF2-40B4-BE49-F238E27FC236}">
                <a16:creationId xmlns:a16="http://schemas.microsoft.com/office/drawing/2014/main" id="{F3F1B7C0-624C-5349-BF0C-1EF104C40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895" y="3782210"/>
            <a:ext cx="993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Teacher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F396A3ED-288A-1148-8FDB-197B4AA3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534" y="4956146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0" name="Text Box 13">
            <a:extLst>
              <a:ext uri="{FF2B5EF4-FFF2-40B4-BE49-F238E27FC236}">
                <a16:creationId xmlns:a16="http://schemas.microsoft.com/office/drawing/2014/main" id="{6E6A6CB2-D773-E049-8EE0-BB24164D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065" y="5024492"/>
            <a:ext cx="1008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000" i="1" dirty="0">
                <a:solidFill>
                  <a:schemeClr val="accent1"/>
                </a:solidFill>
                <a:latin typeface="Corbel" panose="020B0503020204020204" pitchFamily="34" charset="0"/>
              </a:rPr>
              <a:t>Student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79AEF05-A3A6-0443-A3BB-3E0ACC0313F4}"/>
              </a:ext>
            </a:extLst>
          </p:cNvPr>
          <p:cNvSpPr txBox="1">
            <a:spLocks/>
          </p:cNvSpPr>
          <p:nvPr/>
        </p:nvSpPr>
        <p:spPr>
          <a:xfrm>
            <a:off x="7302966" y="4661415"/>
            <a:ext cx="4907262" cy="1411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Subgame perfect equilibrium</a:t>
            </a:r>
          </a:p>
          <a:p>
            <a:pPr lvl="1"/>
            <a:r>
              <a:rPr lang="en-US" sz="2000" dirty="0"/>
              <a:t>Teacher chooses “Give a test”</a:t>
            </a:r>
          </a:p>
          <a:p>
            <a:pPr lvl="1"/>
            <a:r>
              <a:rPr lang="en-US" sz="2000" dirty="0"/>
              <a:t>Student chooses (“Relax”, “Prepare”) </a:t>
            </a:r>
          </a:p>
        </p:txBody>
      </p:sp>
    </p:spTree>
    <p:extLst>
      <p:ext uri="{BB962C8B-B14F-4D97-AF65-F5344CB8AC3E}">
        <p14:creationId xmlns:p14="http://schemas.microsoft.com/office/powerpoint/2010/main" val="14870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A225-342D-6044-96B1-28D1C898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A794C-B332-6A43-8F4B-C26220D8B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theoretical analysis</a:t>
            </a:r>
          </a:p>
          <a:p>
            <a:pPr lvl="1"/>
            <a:r>
              <a:rPr lang="en-US" dirty="0"/>
              <a:t>Given the game, analyze what rational agents will do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Mechanism design (reverse game theory)</a:t>
            </a:r>
          </a:p>
          <a:p>
            <a:pPr lvl="1"/>
            <a:r>
              <a:rPr lang="en-US" dirty="0"/>
              <a:t>Give a goal of what you want rational agents do, design the game rules (e.g., what payoffs agents can receive) such that agents choose the actions you want them to choose.</a:t>
            </a:r>
          </a:p>
        </p:txBody>
      </p:sp>
    </p:spTree>
    <p:extLst>
      <p:ext uri="{BB962C8B-B14F-4D97-AF65-F5344CB8AC3E}">
        <p14:creationId xmlns:p14="http://schemas.microsoft.com/office/powerpoint/2010/main" val="32160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22166</TotalTime>
  <Words>2854</Words>
  <Application>Microsoft Macintosh PowerPoint</Application>
  <PresentationFormat>Widescreen</PresentationFormat>
  <Paragraphs>438</Paragraphs>
  <Slides>58</Slides>
  <Notes>11</Notes>
  <HiddenSlides>21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Corbel</vt:lpstr>
      <vt:lpstr>Office Theme</vt:lpstr>
      <vt:lpstr>1_Office Theme</vt:lpstr>
      <vt:lpstr>Custom Design</vt:lpstr>
      <vt:lpstr>Lecture 10 Incentive Design: Badges and Attention  </vt:lpstr>
      <vt:lpstr>Logistics: Deadlines</vt:lpstr>
      <vt:lpstr>Logistics: Review Submission</vt:lpstr>
      <vt:lpstr>Recap on Game Theory Basics</vt:lpstr>
      <vt:lpstr>Game Theory Basics</vt:lpstr>
      <vt:lpstr>Game Theory Basics</vt:lpstr>
      <vt:lpstr>Solutions Concepts</vt:lpstr>
      <vt:lpstr>Solutions Concepts</vt:lpstr>
      <vt:lpstr>Mechanism Design</vt:lpstr>
      <vt:lpstr>Badge as Incentives</vt:lpstr>
      <vt:lpstr>Warm-up Discussion</vt:lpstr>
      <vt:lpstr>Modeling Badges</vt:lpstr>
      <vt:lpstr>Modeling Badges as Incentives</vt:lpstr>
      <vt:lpstr>PowerPoint Presentation</vt:lpstr>
      <vt:lpstr>Modeling Badges (Action)</vt:lpstr>
      <vt:lpstr>Modeling Badges (Payoff)</vt:lpstr>
      <vt:lpstr>Modeling Badges (Payoff)</vt:lpstr>
      <vt:lpstr>Model Predictions </vt:lpstr>
      <vt:lpstr>Model Predictions</vt:lpstr>
      <vt:lpstr>Empirical Evidence from Stack Overflow</vt:lpstr>
      <vt:lpstr>Badge Design</vt:lpstr>
      <vt:lpstr>Other Badges</vt:lpstr>
      <vt:lpstr>Final Notes</vt:lpstr>
      <vt:lpstr>Discussion</vt:lpstr>
      <vt:lpstr>Attention as Incentives</vt:lpstr>
      <vt:lpstr>User-Generated Content Platforms</vt:lpstr>
      <vt:lpstr>Attention is One of the Major Incentives</vt:lpstr>
      <vt:lpstr>Assuming attention is the main motivation for contributors, how should the platform design their content displaying algorithm?</vt:lpstr>
      <vt:lpstr>Modeling Attention as Incentive</vt:lpstr>
      <vt:lpstr>More Settings/Assumptions</vt:lpstr>
      <vt:lpstr>Mechanisms</vt:lpstr>
      <vt:lpstr>Mechanisms</vt:lpstr>
      <vt:lpstr>Additional follow-up work</vt:lpstr>
      <vt:lpstr>Discussion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Designing Automatic Market Makers</vt:lpstr>
      <vt:lpstr>Designing Automatic Market Makers</vt:lpstr>
      <vt:lpstr>Market Scoring Rules</vt:lpstr>
      <vt:lpstr>Market Scoring Rules</vt:lpstr>
      <vt:lpstr>PowerPoint Presentation</vt:lpstr>
      <vt:lpstr>Very Brief Intro of Peer Prediction</vt:lpstr>
      <vt:lpstr>Eliciting Truthful Reports</vt:lpstr>
      <vt:lpstr>Peer Prediction</vt:lpstr>
      <vt:lpstr>Related Course</vt:lpstr>
      <vt:lpstr>Assignment 3</vt:lpstr>
      <vt:lpstr>Cooperation and Repeated Prisoner’s Dilemma</vt:lpstr>
      <vt:lpstr>Peer Grading and Peer Prediction</vt:lpstr>
      <vt:lpstr>Information Design with Bayesian Persuasion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2097</cp:revision>
  <cp:lastPrinted>2019-09-30T20:15:22Z</cp:lastPrinted>
  <dcterms:created xsi:type="dcterms:W3CDTF">2017-08-24T15:35:37Z</dcterms:created>
  <dcterms:modified xsi:type="dcterms:W3CDTF">2021-09-30T23:04:22Z</dcterms:modified>
</cp:coreProperties>
</file>